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3F74B2F-4534-4FEB-ABF9-1FE6B86E56A6}" type="datetimeFigureOut">
              <a:rPr lang="en-US" smtClean="0"/>
              <a:t>8/6/2011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FA182CC-EEB1-4F03-B665-2DC32868CE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integumentary system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91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Sudoriferous glands (sweat)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Located in the dermis and subcutaneous tissue</a:t>
            </a:r>
          </a:p>
          <a:p>
            <a:r>
              <a:rPr lang="en-US" dirty="0" err="1">
                <a:solidFill>
                  <a:srgbClr val="000000"/>
                </a:solidFill>
              </a:rPr>
              <a:t>Eccrine</a:t>
            </a:r>
            <a:r>
              <a:rPr lang="en-US" dirty="0">
                <a:solidFill>
                  <a:srgbClr val="000000"/>
                </a:solidFill>
              </a:rPr>
              <a:t> type sweat </a:t>
            </a:r>
            <a:r>
              <a:rPr lang="en-US" dirty="0" smtClean="0">
                <a:solidFill>
                  <a:srgbClr val="000000"/>
                </a:solidFill>
              </a:rPr>
              <a:t>glands (on most skin)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Apocrine sweat </a:t>
            </a:r>
            <a:r>
              <a:rPr lang="en-US" dirty="0" smtClean="0">
                <a:solidFill>
                  <a:srgbClr val="000000"/>
                </a:solidFill>
              </a:rPr>
              <a:t>glands (in pubic and armpit areas)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Ceruminous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glands (ear wax)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Ciliary</a:t>
            </a:r>
            <a:r>
              <a:rPr lang="en-US" dirty="0">
                <a:solidFill>
                  <a:srgbClr val="000000"/>
                </a:solidFill>
              </a:rPr>
              <a:t> glands</a:t>
            </a:r>
          </a:p>
          <a:p>
            <a:r>
              <a:rPr lang="en-US" dirty="0">
                <a:solidFill>
                  <a:srgbClr val="000000"/>
                </a:solidFill>
              </a:rPr>
              <a:t>Mammary glands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146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Composed mainly of keratin and is not living</a:t>
            </a:r>
          </a:p>
          <a:p>
            <a:r>
              <a:rPr lang="en-US" dirty="0">
                <a:solidFill>
                  <a:srgbClr val="000000"/>
                </a:solidFill>
              </a:rPr>
              <a:t>Hair follicles</a:t>
            </a:r>
          </a:p>
          <a:p>
            <a:r>
              <a:rPr lang="en-US" dirty="0">
                <a:solidFill>
                  <a:srgbClr val="000000"/>
                </a:solidFill>
              </a:rPr>
              <a:t>Melanocytes</a:t>
            </a:r>
          </a:p>
          <a:p>
            <a:r>
              <a:rPr lang="en-US" dirty="0" err="1">
                <a:solidFill>
                  <a:srgbClr val="000000"/>
                </a:solidFill>
              </a:rPr>
              <a:t>Arrector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pili</a:t>
            </a:r>
            <a:r>
              <a:rPr lang="en-US" dirty="0" smtClean="0">
                <a:solidFill>
                  <a:srgbClr val="000000"/>
                </a:solidFill>
              </a:rPr>
              <a:t> (help make </a:t>
            </a:r>
            <a:r>
              <a:rPr lang="en-US" dirty="0" err="1" smtClean="0">
                <a:solidFill>
                  <a:srgbClr val="000000"/>
                </a:solidFill>
              </a:rPr>
              <a:t>goosebumps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09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7017953" cy="542871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1818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Made of keratin produced by cells that originate in the outer layer of the epidermis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Nail root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Nail plate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Nail bed</a:t>
            </a:r>
          </a:p>
          <a:p>
            <a:pPr marL="0" indent="0"/>
            <a:r>
              <a:rPr lang="en-US" dirty="0" err="1">
                <a:solidFill>
                  <a:srgbClr val="000000"/>
                </a:solidFill>
              </a:rPr>
              <a:t>Lunula</a:t>
            </a:r>
            <a:endParaRPr lang="en-US" dirty="0">
              <a:solidFill>
                <a:srgbClr val="000000"/>
              </a:solidFill>
            </a:endParaRP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Cuticle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3"/>
          <a:stretch>
            <a:fillRect/>
          </a:stretch>
        </p:blipFill>
        <p:spPr bwMode="auto">
          <a:xfrm>
            <a:off x="5257800" y="2454380"/>
            <a:ext cx="3754437" cy="454173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4935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Four major functions</a:t>
            </a:r>
          </a:p>
          <a:p>
            <a:r>
              <a:rPr lang="en-US" dirty="0">
                <a:solidFill>
                  <a:srgbClr val="000000"/>
                </a:solidFill>
              </a:rPr>
              <a:t>Protection against infection</a:t>
            </a:r>
          </a:p>
          <a:p>
            <a:r>
              <a:rPr lang="en-US" dirty="0">
                <a:solidFill>
                  <a:srgbClr val="000000"/>
                </a:solidFill>
              </a:rPr>
              <a:t>Protection against dehydration (drying)</a:t>
            </a:r>
          </a:p>
          <a:p>
            <a:r>
              <a:rPr lang="en-US" dirty="0">
                <a:solidFill>
                  <a:srgbClr val="000000"/>
                </a:solidFill>
              </a:rPr>
              <a:t>Regulation of body temperature</a:t>
            </a:r>
          </a:p>
          <a:p>
            <a:r>
              <a:rPr lang="en-US" dirty="0">
                <a:solidFill>
                  <a:srgbClr val="000000"/>
                </a:solidFill>
              </a:rPr>
              <a:t>Collection of sensory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40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against 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Intact skin forms a primary barrier against invasion</a:t>
            </a:r>
          </a:p>
          <a:p>
            <a:r>
              <a:rPr lang="en-US" dirty="0">
                <a:solidFill>
                  <a:srgbClr val="000000"/>
                </a:solidFill>
              </a:rPr>
              <a:t>Interlocking pattern resists penetration</a:t>
            </a:r>
          </a:p>
          <a:p>
            <a:r>
              <a:rPr lang="en-US" dirty="0">
                <a:solidFill>
                  <a:srgbClr val="000000"/>
                </a:solidFill>
              </a:rPr>
              <a:t>Shedding removes pathogens</a:t>
            </a:r>
          </a:p>
          <a:p>
            <a:r>
              <a:rPr lang="en-US" dirty="0">
                <a:solidFill>
                  <a:srgbClr val="000000"/>
                </a:solidFill>
              </a:rPr>
              <a:t>Protects against bacterial toxins</a:t>
            </a:r>
          </a:p>
          <a:p>
            <a:r>
              <a:rPr lang="en-US" dirty="0">
                <a:solidFill>
                  <a:srgbClr val="000000"/>
                </a:solidFill>
              </a:rPr>
              <a:t>Protects against some harmful environmental chemicals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38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from dehydration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Skin prevents water loss by evaporation</a:t>
            </a:r>
          </a:p>
          <a:p>
            <a:r>
              <a:rPr lang="en-US" dirty="0">
                <a:solidFill>
                  <a:srgbClr val="000000"/>
                </a:solidFill>
              </a:rPr>
              <a:t>Keratin in the </a:t>
            </a:r>
            <a:r>
              <a:rPr lang="en-US" dirty="0" smtClean="0">
                <a:solidFill>
                  <a:srgbClr val="000000"/>
                </a:solidFill>
              </a:rPr>
              <a:t>epidermis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Hardens the skin cells closer to the surface 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Sebum release from the sebaceous </a:t>
            </a:r>
            <a:r>
              <a:rPr lang="en-US" dirty="0" smtClean="0">
                <a:solidFill>
                  <a:srgbClr val="000000"/>
                </a:solidFill>
              </a:rPr>
              <a:t>glands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Forms oily layer to keep moisture in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25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of body temp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Loss of excess heat and protection from cold are important functions of the skin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Constriction of blood </a:t>
            </a:r>
            <a:r>
              <a:rPr lang="en-US" dirty="0" smtClean="0">
                <a:solidFill>
                  <a:srgbClr val="000000"/>
                </a:solidFill>
              </a:rPr>
              <a:t>vessels- when its cold (cold feet/hands)</a:t>
            </a:r>
            <a:endParaRPr lang="en-US" dirty="0">
              <a:solidFill>
                <a:srgbClr val="000000"/>
              </a:solidFill>
            </a:endParaRP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Dilation of blood </a:t>
            </a:r>
            <a:r>
              <a:rPr lang="en-US" dirty="0" smtClean="0">
                <a:solidFill>
                  <a:srgbClr val="000000"/>
                </a:solidFill>
              </a:rPr>
              <a:t>vessels (swell when hot)</a:t>
            </a:r>
            <a:endParaRPr lang="en-US" dirty="0">
              <a:solidFill>
                <a:srgbClr val="000000"/>
              </a:solidFill>
            </a:endParaRPr>
          </a:p>
          <a:p>
            <a:pPr marL="0" indent="0"/>
            <a:r>
              <a:rPr lang="en-US" dirty="0">
                <a:solidFill>
                  <a:srgbClr val="000000"/>
                </a:solidFill>
              </a:rPr>
              <a:t>Evaporation of </a:t>
            </a:r>
            <a:r>
              <a:rPr lang="en-US" dirty="0" smtClean="0">
                <a:solidFill>
                  <a:srgbClr val="000000"/>
                </a:solidFill>
              </a:rPr>
              <a:t>perspiration (evaporative cooling)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24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Collection of sensory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Skin has many nerve endings and other special receptors</a:t>
            </a:r>
          </a:p>
          <a:p>
            <a:r>
              <a:rPr lang="en-US" dirty="0">
                <a:solidFill>
                  <a:srgbClr val="000000"/>
                </a:solidFill>
              </a:rPr>
              <a:t>Free nerve endings</a:t>
            </a:r>
          </a:p>
          <a:p>
            <a:r>
              <a:rPr lang="en-US" dirty="0">
                <a:solidFill>
                  <a:srgbClr val="000000"/>
                </a:solidFill>
              </a:rPr>
              <a:t>Touch receptors (</a:t>
            </a:r>
            <a:r>
              <a:rPr lang="en-US" dirty="0" err="1">
                <a:solidFill>
                  <a:srgbClr val="000000"/>
                </a:solidFill>
              </a:rPr>
              <a:t>Meissner</a:t>
            </a:r>
            <a:r>
              <a:rPr lang="en-US" dirty="0">
                <a:solidFill>
                  <a:srgbClr val="000000"/>
                </a:solidFill>
              </a:rPr>
              <a:t> corpuscle)</a:t>
            </a:r>
          </a:p>
          <a:p>
            <a:r>
              <a:rPr lang="en-US" dirty="0">
                <a:solidFill>
                  <a:srgbClr val="000000"/>
                </a:solidFill>
              </a:rPr>
              <a:t>Deep pressure receptors (</a:t>
            </a:r>
            <a:r>
              <a:rPr lang="en-US" dirty="0" err="1">
                <a:solidFill>
                  <a:srgbClr val="000000"/>
                </a:solidFill>
              </a:rPr>
              <a:t>Pacinian</a:t>
            </a:r>
            <a:r>
              <a:rPr lang="en-US" dirty="0">
                <a:solidFill>
                  <a:srgbClr val="000000"/>
                </a:solidFill>
              </a:rPr>
              <a:t> corpuscle)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62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functions of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Absorption of substances such as medications</a:t>
            </a:r>
          </a:p>
          <a:p>
            <a:r>
              <a:rPr lang="en-US" dirty="0">
                <a:solidFill>
                  <a:srgbClr val="000000"/>
                </a:solidFill>
              </a:rPr>
              <a:t>Excretion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Water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Electrolytes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Wastes</a:t>
            </a:r>
          </a:p>
          <a:p>
            <a:r>
              <a:rPr lang="en-US" dirty="0">
                <a:solidFill>
                  <a:srgbClr val="000000"/>
                </a:solidFill>
              </a:rPr>
              <a:t>Manufacture of vitamin 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221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integumentary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Largest organ in the body</a:t>
            </a:r>
          </a:p>
          <a:p>
            <a:r>
              <a:rPr lang="en-US" dirty="0" smtClean="0"/>
              <a:t>10% of body weight</a:t>
            </a:r>
          </a:p>
          <a:p>
            <a:r>
              <a:rPr lang="en-US" dirty="0" smtClean="0"/>
              <a:t>Skin and associated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498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00"/>
                </a:solidFill>
              </a:rPr>
              <a:t>Factors that influence skin color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000000"/>
                </a:solidFill>
              </a:rPr>
              <a:t>Amount of pigment in the epidermis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Melanin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Carotene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000000"/>
                </a:solidFill>
              </a:rPr>
              <a:t>Blood in surface blood vessels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000000"/>
                </a:solidFill>
              </a:rPr>
              <a:t>Composition of blood 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Oxygen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Hemoglobin 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Other chemicals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66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Changes in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Skin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Tissues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Pigment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Hair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Sweat glands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Circulation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Fingernails and toenails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687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 of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Proper nutrition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Adequate circulation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Regular cleansing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Removes dirt and dead skin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Sustains slightly acid environment to inhibit bacteria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Protection from sunlight</a:t>
            </a:r>
          </a:p>
          <a:p>
            <a:pPr lvl="1">
              <a:lnSpc>
                <a:spcPct val="80000"/>
              </a:lnSpc>
            </a:pPr>
            <a:r>
              <a:rPr lang="en-US"/>
              <a:t>Exposure to UV light causes genetic mutations in skin that can lead to cancer, and causes premature aging.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9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Skin consists of two layers</a:t>
            </a:r>
          </a:p>
          <a:p>
            <a:r>
              <a:rPr lang="en-US" dirty="0">
                <a:solidFill>
                  <a:srgbClr val="000000"/>
                </a:solidFill>
              </a:rPr>
              <a:t>Epidermis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Strata</a:t>
            </a:r>
          </a:p>
          <a:p>
            <a:r>
              <a:rPr lang="en-US" dirty="0">
                <a:solidFill>
                  <a:srgbClr val="000000"/>
                </a:solidFill>
              </a:rPr>
              <a:t>Dermis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Blood vessels, nerve endings, and glands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52" y="3429000"/>
            <a:ext cx="4383965" cy="32766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1485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465888" cy="505618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581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Surface portion of the </a:t>
            </a:r>
            <a:r>
              <a:rPr lang="en-US" dirty="0" smtClean="0">
                <a:solidFill>
                  <a:srgbClr val="000000"/>
                </a:solidFill>
              </a:rPr>
              <a:t>skin is made of Stratum </a:t>
            </a:r>
            <a:r>
              <a:rPr lang="en-US" dirty="0" err="1">
                <a:solidFill>
                  <a:srgbClr val="000000"/>
                </a:solidFill>
              </a:rPr>
              <a:t>corneum</a:t>
            </a:r>
            <a:endParaRPr lang="en-US" dirty="0"/>
          </a:p>
          <a:p>
            <a:r>
              <a:rPr lang="en-US" dirty="0" smtClean="0">
                <a:solidFill>
                  <a:srgbClr val="000000"/>
                </a:solidFill>
              </a:rPr>
              <a:t>Stratum </a:t>
            </a:r>
            <a:r>
              <a:rPr lang="en-US" dirty="0" err="1">
                <a:solidFill>
                  <a:srgbClr val="000000"/>
                </a:solidFill>
              </a:rPr>
              <a:t>basale</a:t>
            </a:r>
            <a:r>
              <a:rPr lang="en-US" dirty="0">
                <a:solidFill>
                  <a:srgbClr val="000000"/>
                </a:solidFill>
              </a:rPr>
              <a:t> or stratum </a:t>
            </a:r>
            <a:r>
              <a:rPr lang="en-US" dirty="0" err="1" smtClean="0">
                <a:solidFill>
                  <a:srgbClr val="000000"/>
                </a:solidFill>
              </a:rPr>
              <a:t>germinativum</a:t>
            </a:r>
            <a:r>
              <a:rPr lang="en-US" dirty="0" smtClean="0">
                <a:solidFill>
                  <a:srgbClr val="000000"/>
                </a:solidFill>
              </a:rPr>
              <a:t> forms the base of the epidermis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70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Contains most of the accessory structures of the skin</a:t>
            </a:r>
          </a:p>
          <a:p>
            <a:r>
              <a:rPr lang="en-US" dirty="0">
                <a:solidFill>
                  <a:srgbClr val="000000"/>
                </a:solidFill>
              </a:rPr>
              <a:t>Blood vessels</a:t>
            </a:r>
          </a:p>
          <a:p>
            <a:r>
              <a:rPr lang="en-US" dirty="0">
                <a:solidFill>
                  <a:srgbClr val="000000"/>
                </a:solidFill>
              </a:rPr>
              <a:t>Nerves</a:t>
            </a:r>
          </a:p>
          <a:p>
            <a:r>
              <a:rPr lang="en-US" dirty="0">
                <a:solidFill>
                  <a:srgbClr val="000000"/>
                </a:solidFill>
              </a:rPr>
              <a:t>Sweat glands</a:t>
            </a:r>
          </a:p>
          <a:p>
            <a:r>
              <a:rPr lang="en-US" dirty="0">
                <a:solidFill>
                  <a:srgbClr val="000000"/>
                </a:solidFill>
              </a:rPr>
              <a:t>Oil glands</a:t>
            </a:r>
          </a:p>
          <a:p>
            <a:r>
              <a:rPr lang="en-US" dirty="0">
                <a:solidFill>
                  <a:srgbClr val="000000"/>
                </a:solidFill>
              </a:rPr>
              <a:t>Hair</a:t>
            </a:r>
          </a:p>
          <a:p>
            <a:r>
              <a:rPr lang="en-US" dirty="0">
                <a:solidFill>
                  <a:srgbClr val="000000"/>
                </a:solidFill>
              </a:rPr>
              <a:t>Dermal </a:t>
            </a:r>
            <a:r>
              <a:rPr lang="en-US" dirty="0" smtClean="0">
                <a:solidFill>
                  <a:srgbClr val="000000"/>
                </a:solidFill>
              </a:rPr>
              <a:t>papillae- help create fingerprints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497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Subcutaneous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Connects the skin to the surface muscles</a:t>
            </a:r>
          </a:p>
          <a:p>
            <a:r>
              <a:rPr lang="en-US" dirty="0">
                <a:solidFill>
                  <a:srgbClr val="000000"/>
                </a:solidFill>
              </a:rPr>
              <a:t>Loose connective tissue</a:t>
            </a:r>
          </a:p>
          <a:p>
            <a:r>
              <a:rPr lang="en-US" dirty="0">
                <a:solidFill>
                  <a:srgbClr val="000000"/>
                </a:solidFill>
              </a:rPr>
              <a:t>Adipose (fat) tissue</a:t>
            </a:r>
          </a:p>
          <a:p>
            <a:r>
              <a:rPr lang="en-US" dirty="0">
                <a:solidFill>
                  <a:srgbClr val="000000"/>
                </a:solidFill>
              </a:rPr>
              <a:t>Blood vessels</a:t>
            </a:r>
          </a:p>
          <a:p>
            <a:r>
              <a:rPr lang="en-US" dirty="0">
                <a:solidFill>
                  <a:srgbClr val="000000"/>
                </a:solidFill>
              </a:rPr>
              <a:t>Nerves and nerve endings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Site of injections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58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Accessory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Some structures of the integumentary system protect the skin and have some more generalized functions as well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14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Sebaceous (oil) glands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Produce a variety of secretions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Sebum (oil)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Vernix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caseosa</a:t>
            </a:r>
            <a:r>
              <a:rPr lang="en-US" dirty="0" smtClean="0">
                <a:solidFill>
                  <a:srgbClr val="000000"/>
                </a:solidFill>
              </a:rPr>
              <a:t> (oily layer on developing fetus)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Eye lubrication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0622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127</TotalTime>
  <Words>501</Words>
  <Application>Microsoft Office PowerPoint</Application>
  <PresentationFormat>On-screen Show (4:3)</PresentationFormat>
  <Paragraphs>120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Apothecary</vt:lpstr>
      <vt:lpstr>Chapter 5</vt:lpstr>
      <vt:lpstr>The integumentary system</vt:lpstr>
      <vt:lpstr>Structure of skin</vt:lpstr>
      <vt:lpstr>PowerPoint Presentation</vt:lpstr>
      <vt:lpstr>epidermis</vt:lpstr>
      <vt:lpstr>dermis</vt:lpstr>
      <vt:lpstr>Subcutaneous layer</vt:lpstr>
      <vt:lpstr>Accessory structures</vt:lpstr>
      <vt:lpstr>Sebaceous (oil) glands</vt:lpstr>
      <vt:lpstr>Sudoriferous glands (sweat)</vt:lpstr>
      <vt:lpstr>hair</vt:lpstr>
      <vt:lpstr>PowerPoint Presentation</vt:lpstr>
      <vt:lpstr>nails</vt:lpstr>
      <vt:lpstr>Functions of skin</vt:lpstr>
      <vt:lpstr>Protection against infection</vt:lpstr>
      <vt:lpstr>Protection from dehydration</vt:lpstr>
      <vt:lpstr>Regulation of body temp</vt:lpstr>
      <vt:lpstr>Collection of sensory information</vt:lpstr>
      <vt:lpstr>Other functions of skin</vt:lpstr>
      <vt:lpstr>Skin color</vt:lpstr>
      <vt:lpstr>aging</vt:lpstr>
      <vt:lpstr>Care of skin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Jamie Batts</dc:creator>
  <cp:lastModifiedBy>Jamie Batts</cp:lastModifiedBy>
  <cp:revision>4</cp:revision>
  <dcterms:created xsi:type="dcterms:W3CDTF">2011-08-06T14:46:21Z</dcterms:created>
  <dcterms:modified xsi:type="dcterms:W3CDTF">2011-08-06T16:54:04Z</dcterms:modified>
</cp:coreProperties>
</file>